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1"/>
  </p:notesMasterIdLst>
  <p:sldIdLst>
    <p:sldId id="256" r:id="rId2"/>
    <p:sldId id="262" r:id="rId3"/>
    <p:sldId id="285" r:id="rId4"/>
    <p:sldId id="277" r:id="rId5"/>
    <p:sldId id="289" r:id="rId6"/>
    <p:sldId id="291" r:id="rId7"/>
    <p:sldId id="294" r:id="rId8"/>
    <p:sldId id="293" r:id="rId9"/>
    <p:sldId id="257" r:id="rId10"/>
    <p:sldId id="278" r:id="rId11"/>
    <p:sldId id="280" r:id="rId12"/>
    <p:sldId id="281" r:id="rId13"/>
    <p:sldId id="282" r:id="rId14"/>
    <p:sldId id="286" r:id="rId15"/>
    <p:sldId id="287" r:id="rId16"/>
    <p:sldId id="296" r:id="rId17"/>
    <p:sldId id="297" r:id="rId18"/>
    <p:sldId id="270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FDF306-BD60-DD06-FC8C-0F99FD330AE8}" name="Wray-Gordon, Floris Rosalyn (CDC/GHC/DGHT) (CTR)" initials="W(" userId="S::kvf5@cdc.gov::cc1fc273-d38a-468c-8d8f-ec8d7b7cfd5a" providerId="AD"/>
  <p188:author id="{9B3E7112-39F7-2B0B-0447-30C21268E0D7}" name="Guevara, Giselle (CDC/GHC/DGHT)" initials="GG(" userId="S::vju7@cdc.gov::ea7fd400-e6f9-4959-96d3-4e45b126d96f" providerId="AD"/>
  <p188:author id="{B6A6601D-0F00-8CA2-3C51-68AF2173A6B2}" name="glessndocs@gmail.com" initials="" userId="e3aa23637ef3dd74" providerId="Windows Live"/>
  <p188:author id="{C9FE33AC-04E9-095A-41D7-CE03EF36BB35}" name="Janet Neil" initials="JN" userId="8ff0a032b968290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3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efcdd07e76fc8a36/Documents/GLESSN/RTCQII/performance%20from%20Feb%2022%20to%20feb%2024%20RTCQI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RTCQI SITES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713592051053336E-2"/>
          <c:y val="0.13001804601450848"/>
          <c:w val="0.95369738173111474"/>
          <c:h val="0.691522688534738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PowerPoint]Sheet1'!$A$12</c:f>
              <c:strCache>
                <c:ptCount val="1"/>
                <c:pt idx="0">
                  <c:v>SERHA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PowerPoint]Sheet1'!$B$11:$H$11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20120</c:v>
                </c:pt>
                <c:pt idx="6">
                  <c:v>2022</c:v>
                </c:pt>
              </c:numCache>
            </c:numRef>
          </c:cat>
          <c:val>
            <c:numRef>
              <c:f>'[Chart in Microsoft PowerPoint]Sheet1'!$B$12:$H$12</c:f>
              <c:numCache>
                <c:formatCode>General</c:formatCode>
                <c:ptCount val="7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C-4B4C-A47A-5769645F5A2B}"/>
            </c:ext>
          </c:extLst>
        </c:ser>
        <c:ser>
          <c:idx val="1"/>
          <c:order val="1"/>
          <c:tx>
            <c:strRef>
              <c:f>'[Chart in Microsoft PowerPoint]Sheet1'!$A$13</c:f>
              <c:strCache>
                <c:ptCount val="1"/>
                <c:pt idx="0">
                  <c:v>WRHA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PowerPoint]Sheet1'!$B$11:$H$11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20120</c:v>
                </c:pt>
                <c:pt idx="6">
                  <c:v>2022</c:v>
                </c:pt>
              </c:numCache>
            </c:numRef>
          </c:cat>
          <c:val>
            <c:numRef>
              <c:f>'[Chart in Microsoft PowerPoint]Sheet1'!$B$13:$H$13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5C-4B4C-A47A-5769645F5A2B}"/>
            </c:ext>
          </c:extLst>
        </c:ser>
        <c:ser>
          <c:idx val="2"/>
          <c:order val="2"/>
          <c:tx>
            <c:strRef>
              <c:f>'[Chart in Microsoft PowerPoint]Sheet1'!$A$14</c:f>
              <c:strCache>
                <c:ptCount val="1"/>
                <c:pt idx="0">
                  <c:v>NERHA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PowerPoint]Sheet1'!$B$11:$H$11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20120</c:v>
                </c:pt>
                <c:pt idx="6">
                  <c:v>2022</c:v>
                </c:pt>
              </c:numCache>
            </c:numRef>
          </c:cat>
          <c:val>
            <c:numRef>
              <c:f>'[Chart in Microsoft PowerPoint]Sheet1'!$B$14:$H$14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5C-4B4C-A47A-5769645F5A2B}"/>
            </c:ext>
          </c:extLst>
        </c:ser>
        <c:ser>
          <c:idx val="3"/>
          <c:order val="3"/>
          <c:tx>
            <c:strRef>
              <c:f>'[Chart in Microsoft PowerPoint]Sheet1'!$A$15</c:f>
              <c:strCache>
                <c:ptCount val="1"/>
                <c:pt idx="0">
                  <c:v>SRHA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PowerPoint]Sheet1'!$B$11:$H$11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20120</c:v>
                </c:pt>
                <c:pt idx="6">
                  <c:v>2022</c:v>
                </c:pt>
              </c:numCache>
            </c:numRef>
          </c:cat>
          <c:val>
            <c:numRef>
              <c:f>'[Chart in Microsoft PowerPoint]Sheet1'!$B$15:$H$15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5C-4B4C-A47A-5769645F5A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03112656"/>
        <c:axId val="603119376"/>
      </c:barChart>
      <c:catAx>
        <c:axId val="60311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03119376"/>
        <c:crosses val="autoZero"/>
        <c:auto val="1"/>
        <c:lblAlgn val="ctr"/>
        <c:lblOffset val="100"/>
        <c:noMultiLvlLbl val="0"/>
      </c:catAx>
      <c:valAx>
        <c:axId val="6031193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0311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69181977252843"/>
          <c:y val="0.90335593467483233"/>
          <c:w val="0.73398993875765528"/>
          <c:h val="8.924030329542141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01018461062888E-2"/>
          <c:y val="4.4715447154471545E-2"/>
          <c:w val="0.90797162009238275"/>
          <c:h val="0.681795019524998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Feb-22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Sheet1!$B$4:$B$7</c:f>
              <c:strCache>
                <c:ptCount val="4"/>
                <c:pt idx="0">
                  <c:v>NERHA</c:v>
                </c:pt>
                <c:pt idx="1">
                  <c:v>SERHA</c:v>
                </c:pt>
                <c:pt idx="2">
                  <c:v>SRHA</c:v>
                </c:pt>
                <c:pt idx="3">
                  <c:v>WRHA</c:v>
                </c:pt>
              </c:strCache>
            </c:strRef>
          </c:cat>
          <c:val>
            <c:numRef>
              <c:f>Sheet1!$C$4:$C$7</c:f>
              <c:numCache>
                <c:formatCode>General</c:formatCode>
                <c:ptCount val="4"/>
                <c:pt idx="0">
                  <c:v>93</c:v>
                </c:pt>
                <c:pt idx="1">
                  <c:v>92</c:v>
                </c:pt>
                <c:pt idx="2">
                  <c:v>87</c:v>
                </c:pt>
                <c:pt idx="3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8-41F1-A2BF-D16F2E86CBA2}"/>
            </c:ext>
          </c:extLst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MAY/JUNE 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Sheet1!$B$4:$B$7</c:f>
              <c:strCache>
                <c:ptCount val="4"/>
                <c:pt idx="0">
                  <c:v>NERHA</c:v>
                </c:pt>
                <c:pt idx="1">
                  <c:v>SERHA</c:v>
                </c:pt>
                <c:pt idx="2">
                  <c:v>SRHA</c:v>
                </c:pt>
                <c:pt idx="3">
                  <c:v>WRHA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  <c:pt idx="0">
                  <c:v>92</c:v>
                </c:pt>
                <c:pt idx="1">
                  <c:v>92</c:v>
                </c:pt>
                <c:pt idx="2">
                  <c:v>83</c:v>
                </c:pt>
                <c:pt idx="3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8-41F1-A2BF-D16F2E86CBA2}"/>
            </c:ext>
          </c:extLst>
        </c:ser>
        <c:ser>
          <c:idx val="2"/>
          <c:order val="2"/>
          <c:tx>
            <c:strRef>
              <c:f>Sheet1!$E$3</c:f>
              <c:strCache>
                <c:ptCount val="1"/>
                <c:pt idx="0">
                  <c:v>AUG/SEPT 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Sheet1!$B$4:$B$7</c:f>
              <c:strCache>
                <c:ptCount val="4"/>
                <c:pt idx="0">
                  <c:v>NERHA</c:v>
                </c:pt>
                <c:pt idx="1">
                  <c:v>SERHA</c:v>
                </c:pt>
                <c:pt idx="2">
                  <c:v>SRHA</c:v>
                </c:pt>
                <c:pt idx="3">
                  <c:v>WRHA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91</c:v>
                </c:pt>
                <c:pt idx="1">
                  <c:v>91</c:v>
                </c:pt>
                <c:pt idx="2">
                  <c:v>81</c:v>
                </c:pt>
                <c:pt idx="3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8-41F1-A2BF-D16F2E86CBA2}"/>
            </c:ext>
          </c:extLst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OCT/DEC 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Sheet1!$B$4:$B$7</c:f>
              <c:strCache>
                <c:ptCount val="4"/>
                <c:pt idx="0">
                  <c:v>NERHA</c:v>
                </c:pt>
                <c:pt idx="1">
                  <c:v>SERHA</c:v>
                </c:pt>
                <c:pt idx="2">
                  <c:v>SRHA</c:v>
                </c:pt>
                <c:pt idx="3">
                  <c:v>WRHA</c:v>
                </c:pt>
              </c:strCache>
            </c:strRef>
          </c:cat>
          <c:val>
            <c:numRef>
              <c:f>Sheet1!$F$4:$F$7</c:f>
              <c:numCache>
                <c:formatCode>General</c:formatCode>
                <c:ptCount val="4"/>
                <c:pt idx="0">
                  <c:v>89</c:v>
                </c:pt>
                <c:pt idx="1">
                  <c:v>90</c:v>
                </c:pt>
                <c:pt idx="2">
                  <c:v>79</c:v>
                </c:pt>
                <c:pt idx="3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8-41F1-A2BF-D16F2E86CBA2}"/>
            </c:ext>
          </c:extLst>
        </c:ser>
        <c:ser>
          <c:idx val="4"/>
          <c:order val="4"/>
          <c:tx>
            <c:strRef>
              <c:f>Sheet1!$G$3</c:f>
              <c:strCache>
                <c:ptCount val="1"/>
                <c:pt idx="0">
                  <c:v>AUG/SEPT 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Sheet1!$B$4:$B$7</c:f>
              <c:strCache>
                <c:ptCount val="4"/>
                <c:pt idx="0">
                  <c:v>NERHA</c:v>
                </c:pt>
                <c:pt idx="1">
                  <c:v>SERHA</c:v>
                </c:pt>
                <c:pt idx="2">
                  <c:v>SRHA</c:v>
                </c:pt>
                <c:pt idx="3">
                  <c:v>WRHA</c:v>
                </c:pt>
              </c:strCache>
            </c:strRef>
          </c:cat>
          <c:val>
            <c:numRef>
              <c:f>Sheet1!$G$4:$G$7</c:f>
              <c:numCache>
                <c:formatCode>General</c:formatCode>
                <c:ptCount val="4"/>
                <c:pt idx="0">
                  <c:v>92</c:v>
                </c:pt>
                <c:pt idx="1">
                  <c:v>92</c:v>
                </c:pt>
                <c:pt idx="2">
                  <c:v>87</c:v>
                </c:pt>
                <c:pt idx="3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8-41F1-A2BF-D16F2E86CBA2}"/>
            </c:ext>
          </c:extLst>
        </c:ser>
        <c:ser>
          <c:idx val="5"/>
          <c:order val="5"/>
          <c:tx>
            <c:strRef>
              <c:f>Sheet1!$H$3</c:f>
              <c:strCache>
                <c:ptCount val="1"/>
                <c:pt idx="0">
                  <c:v>JAN/FEB 24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Sheet1!$B$4:$B$7</c:f>
              <c:strCache>
                <c:ptCount val="4"/>
                <c:pt idx="0">
                  <c:v>NERHA</c:v>
                </c:pt>
                <c:pt idx="1">
                  <c:v>SERHA</c:v>
                </c:pt>
                <c:pt idx="2">
                  <c:v>SRHA</c:v>
                </c:pt>
                <c:pt idx="3">
                  <c:v>WRHA</c:v>
                </c:pt>
              </c:strCache>
            </c:strRef>
          </c:cat>
          <c:val>
            <c:numRef>
              <c:f>Sheet1!$H$4:$H$7</c:f>
              <c:numCache>
                <c:formatCode>0</c:formatCode>
                <c:ptCount val="4"/>
                <c:pt idx="0">
                  <c:v>93.19</c:v>
                </c:pt>
                <c:pt idx="1">
                  <c:v>91.5</c:v>
                </c:pt>
                <c:pt idx="2">
                  <c:v>87.89</c:v>
                </c:pt>
                <c:pt idx="3">
                  <c:v>92.25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B8-41F1-A2BF-D16F2E86CB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1694864"/>
        <c:axId val="1381692464"/>
      </c:barChart>
      <c:catAx>
        <c:axId val="1381694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JM"/>
                  <a:t>REGIONAL</a:t>
                </a:r>
                <a:r>
                  <a:rPr lang="en-JM" baseline="0"/>
                  <a:t> HEALTH AUTHORIES</a:t>
                </a:r>
                <a:endParaRPr lang="en-JM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1692464"/>
        <c:crosses val="autoZero"/>
        <c:auto val="1"/>
        <c:lblAlgn val="ctr"/>
        <c:lblOffset val="100"/>
        <c:noMultiLvlLbl val="0"/>
      </c:catAx>
      <c:valAx>
        <c:axId val="138169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JM"/>
                  <a:t>PERCENTAGE</a:t>
                </a:r>
                <a:r>
                  <a:rPr lang="en-JM" baseline="0"/>
                  <a:t> SCORES</a:t>
                </a:r>
                <a:endParaRPr lang="en-JM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169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94F91-FE1A-46B4-858B-89DDE7CDE27D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79B61-72FB-4582-BC3F-B8A2263B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F79B61-72FB-4582-BC3F-B8A2263BD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06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F79B61-72FB-4582-BC3F-B8A2263BD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16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F79B61-72FB-4582-BC3F-B8A2263BD7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00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F79B61-72FB-4582-BC3F-B8A2263BD7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4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F79B61-72FB-4582-BC3F-B8A2263BD7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80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F79B61-72FB-4582-BC3F-B8A2263BD7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06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5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6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19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67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6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57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53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0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4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3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5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1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1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7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122A7D-973C-4EE1-B849-1A58EAAAC7C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A7B783-3124-4E4F-8CA5-A05C0823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F345-1B70-ECAD-938C-02BACB3E0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8584" y="184402"/>
            <a:ext cx="8574622" cy="288679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Certification program for Sites, Trainers and Testers in Jamaica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E0544-E808-8F20-F9A3-41C732E93C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7843" y="3071192"/>
            <a:ext cx="8136835" cy="2495973"/>
          </a:xfrm>
        </p:spPr>
        <p:txBody>
          <a:bodyPr>
            <a:normAutofit fontScale="47500" lnSpcReduction="20000"/>
          </a:bodyPr>
          <a:lstStyle/>
          <a:p>
            <a:endParaRPr lang="en-US" sz="4000" dirty="0">
              <a:solidFill>
                <a:srgbClr val="242424"/>
              </a:solidFill>
              <a:effectLst/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000" b="1" dirty="0">
                <a:solidFill>
                  <a:srgbClr val="242424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Presenter – Claudette Brown </a:t>
            </a:r>
          </a:p>
          <a:p>
            <a:pPr algn="ctr"/>
            <a:r>
              <a:rPr lang="en-US" sz="7000" b="1" dirty="0">
                <a:solidFill>
                  <a:srgbClr val="242424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Global Laboratory and Epidemiology Systems Strengthening Network (GLESSN)</a:t>
            </a:r>
            <a:endParaRPr lang="en-US" sz="7000" b="1" dirty="0">
              <a:solidFill>
                <a:srgbClr val="242424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2DC51672-EC10-A78D-CB0B-2560B0D8A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078" y="4947270"/>
            <a:ext cx="2930913" cy="2954339"/>
          </a:xfrm>
          <a:prstGeom prst="rect">
            <a:avLst/>
          </a:prstGeom>
        </p:spPr>
      </p:pic>
      <p:pic>
        <p:nvPicPr>
          <p:cNvPr id="7" name="Picture 6" descr="A logo with a globe and flags&#10;&#10;Description automatically generated">
            <a:extLst>
              <a:ext uri="{FF2B5EF4-FFF2-40B4-BE49-F238E27FC236}">
                <a16:creationId xmlns:a16="http://schemas.microsoft.com/office/drawing/2014/main" id="{80312CE8-6437-5534-8584-BB32D9696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785" y="5792720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66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898" y="149902"/>
            <a:ext cx="9674902" cy="846944"/>
          </a:xfrm>
        </p:spPr>
        <p:txBody>
          <a:bodyPr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TRAINER CERTIFICATION PLAN……1/3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4085" y="996845"/>
            <a:ext cx="10672997" cy="5134131"/>
          </a:xfrm>
        </p:spPr>
        <p:txBody>
          <a:bodyPr>
            <a:normAutofit fontScale="32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en-US" sz="8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GLESSN has continued to support the Rapid HIV and Syphilis testing programme by facilitating a Training of Trainers (ToT) workshop in 2023 where 17 staff from the 4 Regions </a:t>
            </a:r>
            <a:r>
              <a:rPr lang="en-US" sz="8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participated</a:t>
            </a:r>
            <a:r>
              <a:rPr kumimoji="0" lang="en-US" sz="8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endParaRPr kumimoji="0" lang="en-US" sz="8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en-US" sz="8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protocol for trainer certification includes that the trainer should have:</a:t>
            </a:r>
          </a:p>
          <a:p>
            <a:pPr marL="0" marR="0" lvl="0" indent="-285750" algn="l" defTabSz="4572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83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100% attendance at the workshop</a:t>
            </a:r>
          </a:p>
          <a:p>
            <a:pPr marL="0" marR="0" lvl="0" indent="-285750" algn="l" defTabSz="4572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83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passing score of 90% for written examination </a:t>
            </a: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3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3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800" dirty="0"/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C0E6D2DC-E2C1-218B-1E6A-AA93942B4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459" y="4981436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08D7903E-8BB1-8C19-6BBE-07233A2FA9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583" y="5700345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92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898" y="149902"/>
            <a:ext cx="9674902" cy="846944"/>
          </a:xfrm>
        </p:spPr>
        <p:txBody>
          <a:bodyPr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TRAINER CERTIFICATION PLAN….2/3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4032" y="1199213"/>
            <a:ext cx="9674903" cy="5051685"/>
          </a:xfrm>
        </p:spPr>
        <p:txBody>
          <a:bodyPr>
            <a:normAutofit fontScale="77500" lnSpcReduction="20000"/>
          </a:bodyPr>
          <a:lstStyle/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3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passing score of 100% for practical examination</a:t>
            </a: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3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r>
              <a:rPr lang="en-US" sz="34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successful </a:t>
            </a:r>
            <a:r>
              <a:rPr kumimoji="0" lang="en-US" sz="3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participation in teach back sessions supervised by   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None/>
              <a:defRPr/>
            </a:pPr>
            <a:r>
              <a:rPr lang="en-US" sz="34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kumimoji="0" lang="en-US" sz="3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personnel from the MOHW. (Direct observation by  assessors  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None/>
              <a:defRPr/>
            </a:pPr>
            <a:r>
              <a:rPr lang="en-US" sz="34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kumimoji="0" lang="en-US" sz="3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observers). </a:t>
            </a:r>
          </a:p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endParaRPr lang="en-US" sz="3400" kern="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r>
              <a:rPr kumimoji="0" lang="en-US" sz="3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trainers already successfully conducted teach back sessions.</a:t>
            </a:r>
          </a:p>
          <a:p>
            <a:pPr marL="28575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3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r>
              <a:rPr lang="en-US" sz="34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 more trainers to participate in teach back sessions </a:t>
            </a:r>
            <a:endParaRPr kumimoji="0" lang="en-US" sz="3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endParaRPr kumimoji="0" lang="en-US" sz="3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800" dirty="0"/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8B39AB9E-24F1-3DDD-9E5F-896BE5147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055" y="4901614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49B8409E-2644-D112-EF0D-35C49F765C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025" y="5694633"/>
            <a:ext cx="1316681" cy="92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880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898" y="149902"/>
            <a:ext cx="9674902" cy="846944"/>
          </a:xfrm>
        </p:spPr>
        <p:txBody>
          <a:bodyPr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TRAINER CERTIFICATION PLAN….3/3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131" y="1383095"/>
            <a:ext cx="10444431" cy="4897620"/>
          </a:xfrm>
        </p:spPr>
        <p:txBody>
          <a:bodyPr>
            <a:normAutofit fontScale="92500" lnSpcReduction="20000"/>
          </a:bodyPr>
          <a:lstStyle/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lang="en-US" sz="2800" kern="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r>
              <a:rPr lang="en-US" sz="28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Successful trainers</a:t>
            </a: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be added to the national database</a:t>
            </a:r>
          </a:p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Trainer Certificates to be issued by the MOHW</a:t>
            </a: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Certificate as  trainer will be valid for three (3) years</a:t>
            </a: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Trainers will be eligible for re-certification after successful </a:t>
            </a:r>
          </a:p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r>
              <a:rPr lang="en-US" sz="28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participation in a current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ToT workshop.</a:t>
            </a: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endParaRPr lang="en-US" sz="2800" kern="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45720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Wingdings" panose="05000000000000000000" pitchFamily="2" charset="2"/>
              <a:buChar char="Ø"/>
              <a:tabLst/>
              <a:defRPr/>
            </a:pPr>
            <a:r>
              <a:rPr lang="en-US" sz="28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lead person in the Certification programme is the </a:t>
            </a:r>
          </a:p>
          <a:p>
            <a:pPr marL="0" marR="0" lvl="0" indent="0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r>
              <a:rPr lang="en-US" sz="28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National Quality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Assurance </a:t>
            </a:r>
            <a:r>
              <a:rPr lang="en-US" sz="28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Coordinator.</a:t>
            </a: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800" dirty="0"/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842EC6E9-0901-B503-15E8-4F4F9ECC8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956" y="4950574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D08BE7C2-7C42-0A0A-5869-40C251D68F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90" y="5759784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065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537" y="325633"/>
            <a:ext cx="9674902" cy="846944"/>
          </a:xfrm>
        </p:spPr>
        <p:txBody>
          <a:bodyPr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TESTER CERTIFICATION PLAN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156" y="1590999"/>
            <a:ext cx="10300283" cy="4422176"/>
          </a:xfrm>
        </p:spPr>
        <p:txBody>
          <a:bodyPr>
            <a:normAutofit fontScale="25000" lnSpcReduction="20000"/>
          </a:bodyPr>
          <a:lstStyle/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lang="en-US" sz="2800" kern="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r>
              <a:rPr lang="en-US" sz="8600" dirty="0">
                <a:latin typeface="Arial" panose="020B0604020202020204" pitchFamily="34" charset="0"/>
                <a:cs typeface="Arial" panose="020B0604020202020204" pitchFamily="34" charset="0"/>
              </a:rPr>
              <a:t>There are approximately one hundred and fifteen (115) testers across the Regions.</a:t>
            </a:r>
          </a:p>
          <a:p>
            <a:pPr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r>
              <a:rPr lang="en-US" sz="86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Testers are eligible for certification after receiving comprehensive training on Rapid HIV and Syphilis testing, using the nationally approved curriculum.</a:t>
            </a:r>
          </a:p>
          <a:p>
            <a:pPr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r>
              <a:rPr lang="en-US" sz="86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curriculum covers nine(9) modules</a:t>
            </a:r>
          </a:p>
          <a:p>
            <a:pPr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r>
              <a:rPr lang="en-US" sz="86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Practical training covers Rapid HIV and Syphilis Testing</a:t>
            </a:r>
          </a:p>
          <a:p>
            <a:pPr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r>
              <a:rPr lang="en-US" sz="86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Testers are required to demonstrate competency in all tests. </a:t>
            </a:r>
          </a:p>
          <a:p>
            <a:pPr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defRPr/>
            </a:pPr>
            <a:r>
              <a:rPr lang="en-US" sz="86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must receive a grade of 75% or above on the written test and 100% on the practical.</a:t>
            </a:r>
            <a:endParaRPr kumimoji="0" lang="en-US" sz="8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45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800" dirty="0"/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F6F25BC7-B2EA-F06B-0E8F-34A883EAFC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889" y="4966140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B37CAB2E-F666-A3AF-4115-B5137E602D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152" y="5762010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89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537" y="295816"/>
            <a:ext cx="9674902" cy="846944"/>
          </a:xfrm>
        </p:spPr>
        <p:txBody>
          <a:bodyPr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TESTER CERTIFICATION PLAN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742" y="1142760"/>
            <a:ext cx="10470251" cy="51265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Clr>
                <a:srgbClr val="30ACEC">
                  <a:lumMod val="75000"/>
                </a:srgbClr>
              </a:buClr>
              <a:defRPr/>
            </a:pPr>
            <a:endParaRPr kumimoji="0" lang="en-US" sz="7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Clr>
                <a:srgbClr val="30ACEC">
                  <a:lumMod val="75000"/>
                </a:srgbClr>
              </a:buClr>
              <a:defRPr/>
            </a:pPr>
            <a:endParaRPr lang="en-US" sz="7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Clr>
                <a:srgbClr val="30ACEC">
                  <a:lumMod val="75000"/>
                </a:srgbClr>
              </a:buClr>
              <a:defRPr/>
            </a:pPr>
            <a:endParaRPr kumimoji="0" lang="en-US" sz="7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Clr>
                <a:srgbClr val="30ACEC">
                  <a:lumMod val="75000"/>
                </a:srgbClr>
              </a:buClr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Successful trainees/testers participating at the teach back sessions will also be eligible for certification. </a:t>
            </a:r>
          </a:p>
          <a:p>
            <a:pPr>
              <a:lnSpc>
                <a:spcPct val="170000"/>
              </a:lnSpc>
              <a:buClr>
                <a:srgbClr val="30ACEC">
                  <a:lumMod val="75000"/>
                </a:srgbClr>
              </a:buClr>
              <a:defRPr/>
            </a:pP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After two (2) years, testers are required to participate successfully in a </a:t>
            </a:r>
            <a:r>
              <a:rPr lang="en-US" sz="11200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Rapid HIV and Syphilis testing training for re - certification</a:t>
            </a:r>
            <a:endParaRPr kumimoji="0" lang="en-US" sz="1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Clr>
                <a:srgbClr val="30ACEC">
                  <a:lumMod val="75000"/>
                </a:srgbClr>
              </a:buClr>
              <a:defRPr/>
            </a:pP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Successful trainees/testers are also to be added to the database</a:t>
            </a:r>
          </a:p>
          <a:p>
            <a:pPr>
              <a:buClr>
                <a:srgbClr val="30ACEC">
                  <a:lumMod val="75000"/>
                </a:srgbClr>
              </a:buClr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45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-28575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800" dirty="0"/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67496A22-5BB1-2C76-0E25-A45BB5B8CE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463" y="4950574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B795C452-8F96-F99C-F7DE-D4ED66E2BA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846" y="5757541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42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520" y="243841"/>
            <a:ext cx="9479280" cy="80772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GLESSN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051561"/>
            <a:ext cx="9985248" cy="43898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refresher training for testers. These trainings include: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HIV logbook 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practices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control procedures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management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Proficiency testing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Corrective Actions</a:t>
            </a:r>
            <a:endParaRPr lang="en-US" sz="2800" dirty="0"/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05860148-661A-30F4-DFBB-481B0F94F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887" y="4930696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5B2DE37B-A80B-C97B-079F-146532068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455" y="5733281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493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43C56-F459-2C35-47EF-D61BC931D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2296" y="180295"/>
            <a:ext cx="5065775" cy="745130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Trainings conducted 2020 -2024</a:t>
            </a:r>
            <a:endParaRPr lang="en-US" sz="4800" dirty="0"/>
          </a:p>
        </p:txBody>
      </p:sp>
      <p:pic>
        <p:nvPicPr>
          <p:cNvPr id="3" name="Picture 2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0A547E6E-6C1D-F74A-CCD7-5C3034A3C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59" y="4937454"/>
            <a:ext cx="2930913" cy="2930913"/>
          </a:xfrm>
          <a:prstGeom prst="rect">
            <a:avLst/>
          </a:prstGeom>
        </p:spPr>
      </p:pic>
      <p:pic>
        <p:nvPicPr>
          <p:cNvPr id="6" name="Picture 5" descr="A logo with a globe and flags&#10;&#10;Description automatically generated">
            <a:extLst>
              <a:ext uri="{FF2B5EF4-FFF2-40B4-BE49-F238E27FC236}">
                <a16:creationId xmlns:a16="http://schemas.microsoft.com/office/drawing/2014/main" id="{08700F30-7ACC-831B-B611-407F6C1F8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810" y="5796827"/>
            <a:ext cx="1316681" cy="880878"/>
          </a:xfrm>
          <a:prstGeom prst="rect">
            <a:avLst/>
          </a:prstGeom>
        </p:spPr>
      </p:pic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4F2537E0-45D2-9B2F-8F54-0FBCE45393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" t="1029" b="1829"/>
          <a:stretch/>
        </p:blipFill>
        <p:spPr>
          <a:xfrm>
            <a:off x="1837944" y="874209"/>
            <a:ext cx="9976104" cy="483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51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43C56-F459-2C35-47EF-D61BC931D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9634" y="-20360"/>
            <a:ext cx="6184392" cy="74513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Training </a:t>
            </a:r>
            <a:r>
              <a:rPr lang="en-US" sz="2400" b="1" dirty="0"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Programs Pre and Post Test Result</a:t>
            </a:r>
            <a:endParaRPr lang="en-US" sz="4800" dirty="0"/>
          </a:p>
        </p:txBody>
      </p:sp>
      <p:pic>
        <p:nvPicPr>
          <p:cNvPr id="3" name="Picture 2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0A547E6E-6C1D-F74A-CCD7-5C3034A3C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590" y="4913030"/>
            <a:ext cx="2930913" cy="2930913"/>
          </a:xfrm>
          <a:prstGeom prst="rect">
            <a:avLst/>
          </a:prstGeom>
        </p:spPr>
      </p:pic>
      <p:pic>
        <p:nvPicPr>
          <p:cNvPr id="6" name="Picture 5" descr="A logo with a globe and flags&#10;&#10;Description automatically generated">
            <a:extLst>
              <a:ext uri="{FF2B5EF4-FFF2-40B4-BE49-F238E27FC236}">
                <a16:creationId xmlns:a16="http://schemas.microsoft.com/office/drawing/2014/main" id="{08700F30-7ACC-831B-B611-407F6C1F8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716" y="5722548"/>
            <a:ext cx="1316681" cy="880878"/>
          </a:xfrm>
          <a:prstGeom prst="rect">
            <a:avLst/>
          </a:prstGeom>
        </p:spPr>
      </p:pic>
      <p:pic>
        <p:nvPicPr>
          <p:cNvPr id="5" name="Picture 4" descr="A graph of a test&#10;&#10;Description automatically generated with medium confidence">
            <a:extLst>
              <a:ext uri="{FF2B5EF4-FFF2-40B4-BE49-F238E27FC236}">
                <a16:creationId xmlns:a16="http://schemas.microsoft.com/office/drawing/2014/main" id="{FAFC5FC4-7573-D0EA-83C3-B49924E44D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" t="3946" r="1163" b="4374"/>
          <a:stretch/>
        </p:blipFill>
        <p:spPr>
          <a:xfrm>
            <a:off x="1463039" y="756964"/>
            <a:ext cx="5488791" cy="280997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8429D04-BBB0-AEC1-4A74-00EB9F025D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" b="2223"/>
          <a:stretch/>
        </p:blipFill>
        <p:spPr>
          <a:xfrm>
            <a:off x="7086601" y="695013"/>
            <a:ext cx="5010912" cy="28719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745FF13-3DA6-8AD7-A566-80C4357158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" r="10"/>
          <a:stretch/>
        </p:blipFill>
        <p:spPr>
          <a:xfrm>
            <a:off x="2826360" y="3733999"/>
            <a:ext cx="5959497" cy="289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75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376" y="164592"/>
            <a:ext cx="9479280" cy="80772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GLESSN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5524" y="834492"/>
            <a:ext cx="10158984" cy="566013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Ensures that assessments are conducted according to protocol and generates report for submission to the MOHW.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Conducts follow up visits and assists with corrective actions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Facilitates ToT workshops and teach back sessions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Assists with procurement of HIV logbooks, safety supplies and small equipment e.g., pipettes, thermometers and timers</a:t>
            </a:r>
          </a:p>
          <a:p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Conducts training sessions to assist sites with implementation of improvement programmes.</a:t>
            </a:r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D958310A-E16B-9E1E-931F-6105171E4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767" y="4940635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24C25AD3-163A-A321-8934-C8010D457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260" y="5812530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93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84,800+ Thank You Stock Photos, Pictures &amp; Royalty-Free ...">
            <a:extLst>
              <a:ext uri="{FF2B5EF4-FFF2-40B4-BE49-F238E27FC236}">
                <a16:creationId xmlns:a16="http://schemas.microsoft.com/office/drawing/2014/main" id="{63C2EFFD-0888-4BF1-7D0D-1B06A193A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505" y="790903"/>
            <a:ext cx="9182086" cy="445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D9DF9300-9ABF-79F3-A075-0E57E17E2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107" y="4960514"/>
            <a:ext cx="2930913" cy="2930913"/>
          </a:xfrm>
          <a:prstGeom prst="rect">
            <a:avLst/>
          </a:prstGeom>
        </p:spPr>
      </p:pic>
      <p:pic>
        <p:nvPicPr>
          <p:cNvPr id="3" name="Picture 2" descr="A logo with a globe and flags&#10;&#10;Description automatically generated">
            <a:extLst>
              <a:ext uri="{FF2B5EF4-FFF2-40B4-BE49-F238E27FC236}">
                <a16:creationId xmlns:a16="http://schemas.microsoft.com/office/drawing/2014/main" id="{218004A0-9A42-9ACE-401C-F7DA51D21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358" y="5851951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14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3396-835F-84C1-1CA2-60D9ACA8C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904" y="95191"/>
            <a:ext cx="10018713" cy="969894"/>
          </a:xfrm>
        </p:spPr>
        <p:txBody>
          <a:bodyPr>
            <a:norm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5F5CE-2F6F-B7F1-CCF6-AFC066E15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992" y="1065085"/>
            <a:ext cx="10515600" cy="519236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Jamaica is divided into 4 Health Regions namely, the Western, Southern, South Eastern and North Eastern  Regional Health Authorities.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RTCQI piloted at 12 sites recommended by MOH in May 2015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51 active HIV testing sites across all Regions.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Currently, twenty–six (26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are supported by PEPFAR. </a:t>
            </a:r>
          </a:p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RTCQI sites are increased in Regions upon request to CDC</a:t>
            </a:r>
          </a:p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Sites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include hospital laboratories, health centres, antenatal clinics, Non-Governmental Organizations and treatment centres. </a:t>
            </a:r>
          </a:p>
          <a:p>
            <a:endParaRPr lang="en-U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840F7068-2247-41AF-1AA9-C3CAD5E88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285" y="4907513"/>
            <a:ext cx="2930913" cy="2954339"/>
          </a:xfrm>
          <a:prstGeom prst="rect">
            <a:avLst/>
          </a:prstGeom>
        </p:spPr>
      </p:pic>
      <p:pic>
        <p:nvPicPr>
          <p:cNvPr id="7" name="Picture 6" descr="A logo with a globe and flags&#10;&#10;Description automatically generated">
            <a:extLst>
              <a:ext uri="{FF2B5EF4-FFF2-40B4-BE49-F238E27FC236}">
                <a16:creationId xmlns:a16="http://schemas.microsoft.com/office/drawing/2014/main" id="{FE95293D-3A22-7EB7-CA64-2A7546CC8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91" y="5738334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9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2A51C0F-FF1F-EFCF-A541-91AD78E67E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29095"/>
              </p:ext>
            </p:extLst>
          </p:nvPr>
        </p:nvGraphicFramePr>
        <p:xfrm>
          <a:off x="1812324" y="486032"/>
          <a:ext cx="9670141" cy="503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1E30E3E5-A394-9B1C-CAFA-A23743916E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138" y="4894798"/>
            <a:ext cx="2930913" cy="2954339"/>
          </a:xfrm>
          <a:prstGeom prst="rect">
            <a:avLst/>
          </a:prstGeom>
        </p:spPr>
      </p:pic>
      <p:pic>
        <p:nvPicPr>
          <p:cNvPr id="6" name="Picture 5" descr="A logo with a globe and flags&#10;&#10;Description automatically generated">
            <a:extLst>
              <a:ext uri="{FF2B5EF4-FFF2-40B4-BE49-F238E27FC236}">
                <a16:creationId xmlns:a16="http://schemas.microsoft.com/office/drawing/2014/main" id="{31EFF1F5-7B23-A218-F3D9-F269557D15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383" y="5801880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8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EBB4-168C-479B-2EE8-5D521EAE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735" y="71475"/>
            <a:ext cx="9674902" cy="846944"/>
          </a:xfrm>
        </p:spPr>
        <p:txBody>
          <a:bodyPr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Certification Process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2D60B-16E2-176D-373A-4F475B6A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125" y="902863"/>
            <a:ext cx="10658853" cy="4889858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Certification is in its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developmental stage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Jamaica. GLESSN has been collaborating with the MOHW to develop the framework for the certification programme.  This include establishment of:</a:t>
            </a:r>
          </a:p>
          <a:p>
            <a:pPr defTabSz="914400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Criteria (Policies and procedures) for site certification, re-certification and de-certification</a:t>
            </a:r>
          </a:p>
          <a:p>
            <a:pPr defTabSz="914400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en-US" sz="2800" dirty="0">
                <a:latin typeface="Arial"/>
                <a:cs typeface="Arial"/>
              </a:rPr>
              <a:t>Criteria (Policies and procedures) for trainer and tester certification, re-certification and de-certification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Governing committee for a sustainable monitoring and evaluation programme (include personnel from the Reference Lab and the MOHW)</a:t>
            </a:r>
          </a:p>
          <a:p>
            <a:pPr defTabSz="914400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Database management system (gathering, analysis &amp; reporting)</a:t>
            </a:r>
          </a:p>
        </p:txBody>
      </p:sp>
      <p:pic>
        <p:nvPicPr>
          <p:cNvPr id="6" name="Picture 5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C80C7AD5-C7AC-849B-D82D-DD89A13B47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496" y="4987353"/>
            <a:ext cx="2930913" cy="2954339"/>
          </a:xfrm>
          <a:prstGeom prst="rect">
            <a:avLst/>
          </a:prstGeom>
        </p:spPr>
      </p:pic>
      <p:pic>
        <p:nvPicPr>
          <p:cNvPr id="7" name="Picture 6" descr="A logo with a globe and flags&#10;&#10;Description automatically generated">
            <a:extLst>
              <a:ext uri="{FF2B5EF4-FFF2-40B4-BE49-F238E27FC236}">
                <a16:creationId xmlns:a16="http://schemas.microsoft.com/office/drawing/2014/main" id="{C2F69C24-1AE5-8BDA-C149-2E86D50CAC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815" y="5792721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53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532C5-7015-AED4-3B09-D66471ADA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29064"/>
            <a:ext cx="10018713" cy="128915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SITE CERTIFICATION PLAN…..1/2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1AFD-3357-4124-6CED-9E18AA97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488" y="1418219"/>
            <a:ext cx="10405743" cy="4691922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Site Certification Programmes are an effective way to ensure compliance with standards and quality improvement processes are continually implemented in sites</a:t>
            </a:r>
          </a:p>
          <a:p>
            <a:pPr lvl="0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Assessments conducted twice annually by GLESSN staff using the 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Stepwise Process for Improving the Quality of Recency and HIV Rapid Testing (SPI-RRT) Checklist.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Q-Corps implement various quality improvement activities via use of tools, e.g., job aids, SOPs, etc.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Q-Corps are usually Regional Medical Technologists or Senior laboratory supervisors who are RTCQI-trained.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Sites obtaining a Level 4 status for 2 consecutive assessments will be recognized for certification.</a:t>
            </a:r>
          </a:p>
          <a:p>
            <a:endParaRPr lang="en-US" dirty="0"/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210ED879-E972-4BF4-BF22-5D8C5DA46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585" y="4971019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40A374EB-C006-1DDF-96CA-36A0DED9A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162" y="5848058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86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7A975-8055-C2B5-8C26-B799CF324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243" y="83996"/>
            <a:ext cx="10018713" cy="905355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SITE CERTIFICATION PLAN…..2/2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0555832-DE29-BE0E-6D31-FF84A2BF34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823140"/>
              </p:ext>
            </p:extLst>
          </p:nvPr>
        </p:nvGraphicFramePr>
        <p:xfrm>
          <a:off x="1410338" y="2778269"/>
          <a:ext cx="6332245" cy="3297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090">
                  <a:extLst>
                    <a:ext uri="{9D8B030D-6E8A-4147-A177-3AD203B41FA5}">
                      <a16:colId xmlns:a16="http://schemas.microsoft.com/office/drawing/2014/main" val="1810378309"/>
                    </a:ext>
                  </a:extLst>
                </a:gridCol>
                <a:gridCol w="4846155">
                  <a:extLst>
                    <a:ext uri="{9D8B030D-6E8A-4147-A177-3AD203B41FA5}">
                      <a16:colId xmlns:a16="http://schemas.microsoft.com/office/drawing/2014/main" val="3966449812"/>
                    </a:ext>
                  </a:extLst>
                </a:gridCol>
              </a:tblGrid>
              <a:tr h="536521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 than 40%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282825"/>
                  </a:ext>
                </a:extLst>
              </a:tr>
              <a:tr h="536521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 - 59%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255629"/>
                  </a:ext>
                </a:extLst>
              </a:tr>
              <a:tr h="536521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60%-79%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541059"/>
                  </a:ext>
                </a:extLst>
              </a:tr>
              <a:tr h="72173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80%-89% (near certification)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714903"/>
                  </a:ext>
                </a:extLst>
              </a:tr>
              <a:tr h="96573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 or higher (Certification level)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88842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7078573-DBB7-9E0F-B15A-A729434B7558}"/>
              </a:ext>
            </a:extLst>
          </p:cNvPr>
          <p:cNvSpPr txBox="1"/>
          <p:nvPr/>
        </p:nvSpPr>
        <p:spPr>
          <a:xfrm>
            <a:off x="1317845" y="780629"/>
            <a:ext cx="10874155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Assessments are conducted for new sites to get baseline 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 the years we have had up to 70% of the sites at level 4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 sites consistently at Level 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sites currently at Level 3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210B1C91-C16F-B92E-1075-76DB92EE5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205" y="4935258"/>
            <a:ext cx="2930913" cy="2930913"/>
          </a:xfrm>
          <a:prstGeom prst="rect">
            <a:avLst/>
          </a:prstGeom>
        </p:spPr>
      </p:pic>
      <p:pic>
        <p:nvPicPr>
          <p:cNvPr id="4" name="Picture 3" descr="A logo with a globe and flags&#10;&#10;Description automatically generated">
            <a:extLst>
              <a:ext uri="{FF2B5EF4-FFF2-40B4-BE49-F238E27FC236}">
                <a16:creationId xmlns:a16="http://schemas.microsoft.com/office/drawing/2014/main" id="{CB66159F-006F-4625-592A-E712C6B304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316" y="5870421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5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43C56-F459-2C35-47EF-D61BC931D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265176"/>
            <a:ext cx="5065775" cy="1197864"/>
          </a:xfrm>
        </p:spPr>
        <p:txBody>
          <a:bodyPr>
            <a:normAutofit fontScale="90000"/>
          </a:bodyPr>
          <a:lstStyle/>
          <a:p>
            <a:r>
              <a:rPr lang="en-US" sz="1800" b="1" dirty="0"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RTCQI sites levels attained </a:t>
            </a:r>
            <a:r>
              <a:rPr lang="en-US" sz="1800" b="1" dirty="0"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across Regions </a:t>
            </a:r>
            <a:r>
              <a:rPr lang="en-US" sz="1800" b="1" dirty="0"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using the SPI-RT checklist 3.1 (Feb 2022), SPI-RT Checklist 4.0 (May 2022 to June 2022) and </a:t>
            </a:r>
            <a:br>
              <a:rPr lang="en-US" sz="1800" b="1" dirty="0"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SPI-RRT Checklist 6.0 (Aug 2022- Feb 2024).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C21B44E-8E4B-5407-2B29-3D7C1D05E9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531724"/>
              </p:ext>
            </p:extLst>
          </p:nvPr>
        </p:nvGraphicFramePr>
        <p:xfrm>
          <a:off x="1319591" y="1660971"/>
          <a:ext cx="5351034" cy="3820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1647">
                  <a:extLst>
                    <a:ext uri="{9D8B030D-6E8A-4147-A177-3AD203B41FA5}">
                      <a16:colId xmlns:a16="http://schemas.microsoft.com/office/drawing/2014/main" val="769600500"/>
                    </a:ext>
                  </a:extLst>
                </a:gridCol>
                <a:gridCol w="522775">
                  <a:extLst>
                    <a:ext uri="{9D8B030D-6E8A-4147-A177-3AD203B41FA5}">
                      <a16:colId xmlns:a16="http://schemas.microsoft.com/office/drawing/2014/main" val="2408397045"/>
                    </a:ext>
                  </a:extLst>
                </a:gridCol>
                <a:gridCol w="720096">
                  <a:extLst>
                    <a:ext uri="{9D8B030D-6E8A-4147-A177-3AD203B41FA5}">
                      <a16:colId xmlns:a16="http://schemas.microsoft.com/office/drawing/2014/main" val="1532518516"/>
                    </a:ext>
                  </a:extLst>
                </a:gridCol>
                <a:gridCol w="709274">
                  <a:extLst>
                    <a:ext uri="{9D8B030D-6E8A-4147-A177-3AD203B41FA5}">
                      <a16:colId xmlns:a16="http://schemas.microsoft.com/office/drawing/2014/main" val="2653006925"/>
                    </a:ext>
                  </a:extLst>
                </a:gridCol>
                <a:gridCol w="679059">
                  <a:extLst>
                    <a:ext uri="{9D8B030D-6E8A-4147-A177-3AD203B41FA5}">
                      <a16:colId xmlns:a16="http://schemas.microsoft.com/office/drawing/2014/main" val="2451990063"/>
                    </a:ext>
                  </a:extLst>
                </a:gridCol>
                <a:gridCol w="849124">
                  <a:extLst>
                    <a:ext uri="{9D8B030D-6E8A-4147-A177-3AD203B41FA5}">
                      <a16:colId xmlns:a16="http://schemas.microsoft.com/office/drawing/2014/main" val="2251522591"/>
                    </a:ext>
                  </a:extLst>
                </a:gridCol>
                <a:gridCol w="679059">
                  <a:extLst>
                    <a:ext uri="{9D8B030D-6E8A-4147-A177-3AD203B41FA5}">
                      <a16:colId xmlns:a16="http://schemas.microsoft.com/office/drawing/2014/main" val="1960835696"/>
                    </a:ext>
                  </a:extLst>
                </a:gridCol>
              </a:tblGrid>
              <a:tr h="805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LEVELS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Feb 2022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</a:rPr>
                        <a:t>May/Jun 2022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Aug/Sept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2022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Nov/Dec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2022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</a:rPr>
                        <a:t>Aug/Sept 2023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Oct 2023 /Feb 2024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0340218"/>
                  </a:ext>
                </a:extLst>
              </a:tr>
              <a:tr h="582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solidFill>
                            <a:schemeClr val="tx1"/>
                          </a:solidFill>
                          <a:effectLst/>
                        </a:rPr>
                        <a:t>Level 4 ≥90%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  <a:highlight>
                            <a:srgbClr val="D9E2F3"/>
                          </a:highlight>
                        </a:rPr>
                        <a:t>81%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  <a:highlight>
                            <a:srgbClr val="D9E2F3"/>
                          </a:highlight>
                        </a:rPr>
                        <a:t>75%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  <a:highlight>
                            <a:srgbClr val="D9E2F3"/>
                          </a:highlight>
                        </a:rPr>
                        <a:t>75%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  <a:highlight>
                            <a:srgbClr val="D9E2F3"/>
                          </a:highlight>
                        </a:rPr>
                        <a:t>78%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  <a:highlight>
                            <a:srgbClr val="D9E2F3"/>
                          </a:highlight>
                        </a:rPr>
                        <a:t>67%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  <a:highlight>
                            <a:srgbClr val="D9E2F3"/>
                          </a:highlight>
                        </a:rPr>
                        <a:t>77%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9719201"/>
                  </a:ext>
                </a:extLst>
              </a:tr>
              <a:tr h="805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solidFill>
                            <a:schemeClr val="tx1"/>
                          </a:solidFill>
                          <a:effectLst/>
                        </a:rPr>
                        <a:t>Level 3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solidFill>
                            <a:schemeClr val="tx1"/>
                          </a:solidFill>
                          <a:effectLst/>
                        </a:rPr>
                        <a:t>80-89%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19%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25%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</a:rPr>
                        <a:t>25%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</a:rPr>
                        <a:t>11%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26%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23%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1795465"/>
                  </a:ext>
                </a:extLst>
              </a:tr>
              <a:tr h="805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solidFill>
                            <a:schemeClr val="tx1"/>
                          </a:solidFill>
                          <a:effectLst/>
                        </a:rPr>
                        <a:t>Level 2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solidFill>
                            <a:schemeClr val="tx1"/>
                          </a:solidFill>
                          <a:effectLst/>
                        </a:rPr>
                        <a:t>60-79%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  <a:highlight>
                            <a:srgbClr val="D9E2F3"/>
                          </a:highlight>
                        </a:rPr>
                        <a:t>0%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  <a:highlight>
                            <a:srgbClr val="D9E2F3"/>
                          </a:highlight>
                        </a:rPr>
                        <a:t>0%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  <a:highlight>
                            <a:srgbClr val="D9E2F3"/>
                          </a:highlight>
                        </a:rPr>
                        <a:t>0%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  <a:highlight>
                            <a:srgbClr val="D9E2F3"/>
                          </a:highlight>
                        </a:rPr>
                        <a:t>11%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  <a:highlight>
                            <a:srgbClr val="D9E2F3"/>
                          </a:highlight>
                        </a:rPr>
                        <a:t>7%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  <a:highlight>
                            <a:srgbClr val="D9E2F3"/>
                          </a:highlight>
                        </a:rPr>
                        <a:t>0%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064927"/>
                  </a:ext>
                </a:extLst>
              </a:tr>
              <a:tr h="8230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solidFill>
                            <a:schemeClr val="tx1"/>
                          </a:solidFill>
                          <a:effectLst/>
                        </a:rPr>
                        <a:t>Level 1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solidFill>
                            <a:schemeClr val="tx1"/>
                          </a:solidFill>
                          <a:effectLst/>
                        </a:rPr>
                        <a:t>40-59%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</a:rPr>
                        <a:t>0%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</a:rPr>
                        <a:t>0%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0%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0%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>
                          <a:effectLst/>
                        </a:rPr>
                        <a:t>0%</a:t>
                      </a:r>
                      <a:endParaRPr lang="en-US" sz="11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M" sz="1100" dirty="0">
                          <a:effectLst/>
                        </a:rPr>
                        <a:t>0%</a:t>
                      </a:r>
                      <a:endParaRPr lang="en-US" sz="11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7836923"/>
                  </a:ext>
                </a:extLst>
              </a:tr>
            </a:tbl>
          </a:graphicData>
        </a:graphic>
      </p:graphicFrame>
      <p:pic>
        <p:nvPicPr>
          <p:cNvPr id="5" name="Picture 4" descr="A green pie chart with numbers and a number&#10;&#10;Description automatically generated">
            <a:extLst>
              <a:ext uri="{FF2B5EF4-FFF2-40B4-BE49-F238E27FC236}">
                <a16:creationId xmlns:a16="http://schemas.microsoft.com/office/drawing/2014/main" id="{099A145C-82F6-BF51-BBA6-FAFF16F7D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151" y="1676022"/>
            <a:ext cx="5188995" cy="38207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" name="Picture 2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0A547E6E-6C1D-F74A-CCD7-5C3034A3C8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59" y="4937454"/>
            <a:ext cx="2930913" cy="2930913"/>
          </a:xfrm>
          <a:prstGeom prst="rect">
            <a:avLst/>
          </a:prstGeom>
        </p:spPr>
      </p:pic>
      <p:pic>
        <p:nvPicPr>
          <p:cNvPr id="6" name="Picture 5" descr="A logo with a globe and flags&#10;&#10;Description automatically generated">
            <a:extLst>
              <a:ext uri="{FF2B5EF4-FFF2-40B4-BE49-F238E27FC236}">
                <a16:creationId xmlns:a16="http://schemas.microsoft.com/office/drawing/2014/main" id="{08700F30-7ACC-831B-B611-407F6C1F8E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515" y="5786663"/>
            <a:ext cx="1316681" cy="88087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673AB56-6CB4-3A33-2F06-A2D59EB3F16B}"/>
              </a:ext>
            </a:extLst>
          </p:cNvPr>
          <p:cNvSpPr txBox="1">
            <a:spLocks/>
          </p:cNvSpPr>
          <p:nvPr/>
        </p:nvSpPr>
        <p:spPr>
          <a:xfrm>
            <a:off x="6931151" y="364142"/>
            <a:ext cx="4782311" cy="11978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RTCQI sites levels attained across Regions for the period October 2023 to February 2024 – 22 Sites assessed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6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72551-F729-7F42-DF9E-86D657FC1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457201"/>
            <a:ext cx="10018713" cy="749410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Regional Performance by Percentage from February 2022 to February 2024.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E136AF-7D2F-9C12-C16B-53D784D019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529623"/>
              </p:ext>
            </p:extLst>
          </p:nvPr>
        </p:nvGraphicFramePr>
        <p:xfrm>
          <a:off x="1484308" y="1351279"/>
          <a:ext cx="10018713" cy="4266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3B6D23B8-6435-A32F-1454-E884510253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779" y="5020149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1C0E4B98-A5A1-73BD-37A4-4B3C381071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299" y="5903428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953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8AF1-B163-AFAC-50BA-5253BB92A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632" y="365126"/>
            <a:ext cx="9270167" cy="639216"/>
          </a:xfrm>
        </p:spPr>
        <p:txBody>
          <a:bodyPr>
            <a:noAutofit/>
          </a:bodyPr>
          <a:lstStyle/>
          <a:p>
            <a:br>
              <a:rPr lang="en-US" sz="3600" b="1" dirty="0">
                <a:ln>
                  <a:noFill/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SITE DE-CERTIFICATION PLAN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US" sz="36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6EF24-B49C-1024-EB8E-8F14F308F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405" y="1281472"/>
            <a:ext cx="10068394" cy="4909466"/>
          </a:xfrm>
        </p:spPr>
        <p:txBody>
          <a:bodyPr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National Quality Assurance Coordinator :</a:t>
            </a:r>
          </a:p>
          <a:p>
            <a:pPr>
              <a:buClr>
                <a:srgbClr val="30ACEC">
                  <a:lumMod val="75000"/>
                </a:srgbClr>
              </a:buClr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Must have two successive Level 4 results to maintain certification.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issue a warning after the first failure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be de-certified after two successive failed attempts to achieve Level 4 at the assessments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circle with a blue planet in the middle&#10;&#10;Description automatically generated">
            <a:extLst>
              <a:ext uri="{FF2B5EF4-FFF2-40B4-BE49-F238E27FC236}">
                <a16:creationId xmlns:a16="http://schemas.microsoft.com/office/drawing/2014/main" id="{0F8E3F75-5471-EC55-AE3B-094E780D3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59" y="4937454"/>
            <a:ext cx="2930913" cy="2930913"/>
          </a:xfrm>
          <a:prstGeom prst="rect">
            <a:avLst/>
          </a:prstGeom>
        </p:spPr>
      </p:pic>
      <p:pic>
        <p:nvPicPr>
          <p:cNvPr id="5" name="Picture 4" descr="A logo with a globe and flags&#10;&#10;Description automatically generated">
            <a:extLst>
              <a:ext uri="{FF2B5EF4-FFF2-40B4-BE49-F238E27FC236}">
                <a16:creationId xmlns:a16="http://schemas.microsoft.com/office/drawing/2014/main" id="{55643E53-0CE2-5560-B4ED-59D5329D4A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808" y="5750499"/>
            <a:ext cx="1316681" cy="8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88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8574</TotalTime>
  <Words>1037</Words>
  <Application>Microsoft Office PowerPoint</Application>
  <PresentationFormat>Widescreen</PresentationFormat>
  <Paragraphs>172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Aptos</vt:lpstr>
      <vt:lpstr>Arial</vt:lpstr>
      <vt:lpstr>Calibri</vt:lpstr>
      <vt:lpstr>Corbel</vt:lpstr>
      <vt:lpstr>Wingdings</vt:lpstr>
      <vt:lpstr>Parallax</vt:lpstr>
      <vt:lpstr>Certification program for Sites, Trainers and Testers in Jamaica </vt:lpstr>
      <vt:lpstr>INTRODUCTION</vt:lpstr>
      <vt:lpstr>PowerPoint Presentation</vt:lpstr>
      <vt:lpstr>Certification Process</vt:lpstr>
      <vt:lpstr>SITE CERTIFICATION PLAN…..1/2</vt:lpstr>
      <vt:lpstr>SITE CERTIFICATION PLAN…..2/2</vt:lpstr>
      <vt:lpstr>RTCQI sites levels attained across Regions using the SPI-RT checklist 3.1 (Feb 2022), SPI-RT Checklist 4.0 (May 2022 to June 2022) and  SPI-RRT Checklist 6.0 (Aug 2022- Feb 2024).</vt:lpstr>
      <vt:lpstr>Regional Performance by Percentage from February 2022 to February 2024.</vt:lpstr>
      <vt:lpstr> SITE DE-CERTIFICATION PLAN </vt:lpstr>
      <vt:lpstr>TRAINER CERTIFICATION PLAN……1/3</vt:lpstr>
      <vt:lpstr>TRAINER CERTIFICATION PLAN….2/3</vt:lpstr>
      <vt:lpstr>TRAINER CERTIFICATION PLAN….3/3</vt:lpstr>
      <vt:lpstr>TESTER CERTIFICATION PLAN</vt:lpstr>
      <vt:lpstr>TESTER CERTIFICATION PLAN</vt:lpstr>
      <vt:lpstr>GLESSN SUPPORT</vt:lpstr>
      <vt:lpstr>Trainings conducted 2020 -2024</vt:lpstr>
      <vt:lpstr>Training Programs Pre and Post Test Result</vt:lpstr>
      <vt:lpstr>GLESSN SUPPORT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Testing Continuous Quality Improvement Initiative  (RTCQII) (DRAFT 2)</dc:title>
  <dc:creator>Janet Neil</dc:creator>
  <cp:lastModifiedBy>Guevara, Giselle (CDC/GHC/DGHT)</cp:lastModifiedBy>
  <cp:revision>54</cp:revision>
  <dcterms:created xsi:type="dcterms:W3CDTF">2024-08-08T18:09:20Z</dcterms:created>
  <dcterms:modified xsi:type="dcterms:W3CDTF">2024-08-27T01:17:32Z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2024-08-15T13:12:01Z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21b2a5a5-405b-49d8-8bc2-c690d92cbbec</vt:lpwstr>
  </property>
  <property fmtid="{D5CDD505-2E9C-101B-9397-08002B2CF9AE}" pid="8" name="MSIP_Label_8af03ff0-41c5-4c41-b55e-fabb8fae94be_ContentBits">
    <vt:lpwstr>0</vt:lpwstr>
  </property>
</Properties>
</file>